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aleway"/>
      <p:regular r:id="rId46"/>
      <p:bold r:id="rId47"/>
      <p:italic r:id="rId48"/>
      <p:boldItalic r:id="rId49"/>
    </p:embeddedFont>
    <p:embeddedFont>
      <p:font typeface="Lato"/>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aleway-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71c3ad2c0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71c3ad2c0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934472e4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934472e4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934472e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934472e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71c3ad2c0_2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71c3ad2c0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934472e4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934472e4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71c3ad2c0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71c3ad2c0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71621ae4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71621ae4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934472e4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934472e4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71c3ad2c0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71c3ad2c0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71c3ad2c0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71c3ad2c0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71621ae41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71621ae41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934472e4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934472e4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71c3ad2c0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71c3ad2c0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934472e4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934472e4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71c3ad2c0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71c3ad2c0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934472e4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934472e4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934472e4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934472e4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71c3ad2c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71c3ad2c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71c3ad2c0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71c3ad2c0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307c61b8c74519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07c61b8c74519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71c3ad2c0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71c3ad2c0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934472e4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934472e4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71c3ad2c0_2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571c3ad2c0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9d23c032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9d23c032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9d57f222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9d57f222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9d23c032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9d23c032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71c3ad2c0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71c3ad2c0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9d23c032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9d23c032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59d57f222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9d57f222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59d57f222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59d57f222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934472e4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934472e4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59d9aff5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59d9aff5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71621ae41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71621ae41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5a2ec0ee8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5a2ec0ee8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71621ae4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71621ae4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71c3ad2c0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71c3ad2c0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71c3ad2c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71c3ad2c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9d23c03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9d23c03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9d57f22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9d57f22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jbXWljo8k5B-vN8do7po0XpeVfSRqF3M/view"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27.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who.int/news-room/fact-sheets/detail/climate-change-and-health" TargetMode="External"/><Relationship Id="rId4" Type="http://schemas.openxmlformats.org/officeDocument/2006/relationships/hyperlink" Target="https://www.who.int/news-room/fact-sheets/detail/climate-change-and-health" TargetMode="External"/><Relationship Id="rId5" Type="http://schemas.openxmlformats.org/officeDocument/2006/relationships/hyperlink" Target="https://public.wmo.int/en/resources/bulletin/disaster-related-displacement-changing-climate" TargetMode="External"/><Relationship Id="rId6" Type="http://schemas.openxmlformats.org/officeDocument/2006/relationships/hyperlink" Target="https://www.wwf.org.br/natureza_brasileira/reducao_de_impactos2/clima/mudancas_climaticas2/" TargetMode="External"/><Relationship Id="rId7" Type="http://schemas.openxmlformats.org/officeDocument/2006/relationships/hyperlink" Target="https://climate.nasa.gov/resources/global-warming/" TargetMode="External"/><Relationship Id="rId8" Type="http://schemas.openxmlformats.org/officeDocument/2006/relationships/hyperlink" Target="https://www.nationalgeographicbrasil.com/meio-ambiente/2019/04/mudancas-climaticas-pesca-peixes-reducao-populacao-oceano-aquecimento-global-comercio-industria-cardum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youtube.com/watch?v=8sovsUzYZFM&amp;t=376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Aquecimento Global:</a:t>
            </a:r>
            <a:endParaRPr/>
          </a:p>
          <a:p>
            <a:pPr indent="0" lvl="0" marL="0" rtl="0" algn="l">
              <a:spcBef>
                <a:spcPts val="0"/>
              </a:spcBef>
              <a:spcAft>
                <a:spcPts val="0"/>
              </a:spcAft>
              <a:buNone/>
            </a:pPr>
            <a:r>
              <a:rPr lang="pt-BR" sz="3000"/>
              <a:t>Mitos e Verdades</a:t>
            </a:r>
            <a:endParaRPr sz="3000"/>
          </a:p>
        </p:txBody>
      </p:sp>
      <p:sp>
        <p:nvSpPr>
          <p:cNvPr id="87" name="Google Shape;87;p13"/>
          <p:cNvSpPr txBox="1"/>
          <p:nvPr>
            <p:ph idx="1" type="subTitle"/>
          </p:nvPr>
        </p:nvSpPr>
        <p:spPr>
          <a:xfrm>
            <a:off x="729625" y="3172900"/>
            <a:ext cx="7688100" cy="76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Érik Bergmann</a:t>
            </a:r>
            <a:endParaRPr/>
          </a:p>
          <a:p>
            <a:pPr indent="0" lvl="0" marL="0" rtl="0" algn="l">
              <a:spcBef>
                <a:spcPts val="0"/>
              </a:spcBef>
              <a:spcAft>
                <a:spcPts val="0"/>
              </a:spcAft>
              <a:buNone/>
            </a:pPr>
            <a:r>
              <a:rPr lang="pt-BR"/>
              <a:t>Nadine Erasmi Eggenstein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Agricultura</a:t>
            </a:r>
            <a:endParaRPr/>
          </a:p>
        </p:txBody>
      </p:sp>
      <p:pic>
        <p:nvPicPr>
          <p:cNvPr id="154" name="Google Shape;154;p22"/>
          <p:cNvPicPr preferRelativeResize="0"/>
          <p:nvPr/>
        </p:nvPicPr>
        <p:blipFill>
          <a:blip r:embed="rId3">
            <a:alphaModFix/>
          </a:blip>
          <a:stretch>
            <a:fillRect/>
          </a:stretch>
        </p:blipFill>
        <p:spPr>
          <a:xfrm>
            <a:off x="2619650" y="2080600"/>
            <a:ext cx="3904710" cy="2984850"/>
          </a:xfrm>
          <a:prstGeom prst="rect">
            <a:avLst/>
          </a:prstGeom>
          <a:noFill/>
          <a:ln>
            <a:noFill/>
          </a:ln>
        </p:spPr>
      </p:pic>
      <p:sp>
        <p:nvSpPr>
          <p:cNvPr id="155" name="Google Shape;155;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Efeitos</a:t>
            </a:r>
            <a:endParaRPr/>
          </a:p>
        </p:txBody>
      </p:sp>
      <p:sp>
        <p:nvSpPr>
          <p:cNvPr id="161" name="Google Shape;161;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Saúde</a:t>
            </a:r>
            <a:endParaRPr/>
          </a:p>
        </p:txBody>
      </p:sp>
      <p:sp>
        <p:nvSpPr>
          <p:cNvPr id="167" name="Google Shape;167;p24"/>
          <p:cNvSpPr txBox="1"/>
          <p:nvPr>
            <p:ph idx="1" type="body"/>
          </p:nvPr>
        </p:nvSpPr>
        <p:spPr>
          <a:xfrm>
            <a:off x="729450" y="2078875"/>
            <a:ext cx="3311100" cy="2261100"/>
          </a:xfrm>
          <a:prstGeom prst="rect">
            <a:avLst/>
          </a:prstGeom>
        </p:spPr>
        <p:txBody>
          <a:bodyPr anchorCtr="0" anchor="t" bIns="91425" lIns="91425" spcFirstLastPara="1" rIns="91425" wrap="square" tIns="91425">
            <a:noAutofit/>
          </a:bodyPr>
          <a:lstStyle/>
          <a:p>
            <a:pPr indent="-298450" lvl="0" marL="457200" rtl="0" algn="just">
              <a:spcBef>
                <a:spcPts val="0"/>
              </a:spcBef>
              <a:spcAft>
                <a:spcPts val="0"/>
              </a:spcAft>
              <a:buClr>
                <a:srgbClr val="3C4245"/>
              </a:buClr>
              <a:buSzPts val="1100"/>
              <a:buFont typeface="Arial"/>
              <a:buChar char="●"/>
            </a:pPr>
            <a:r>
              <a:rPr lang="pt-BR" sz="1100">
                <a:solidFill>
                  <a:srgbClr val="3C4245"/>
                </a:solidFill>
                <a:latin typeface="Arial"/>
                <a:ea typeface="Arial"/>
                <a:cs typeface="Arial"/>
                <a:sym typeface="Arial"/>
              </a:rPr>
              <a:t>Uma avaliação da OMS, levando em conta apenas um subconjunto dos possíveis impactos na saúde, e pressupondo um crescimento econômico continuado e progresso na saúde, concluiu que a mudança climática deve causar aproximadamente 250.000 mortes adicionais por ano entre 2030 e 2050; 38.000 devido à exposição ao calor em idosos, 48.000 devido a diarreia, 60.000 devido a malária e 95.000 devido a desnutrição infantil.</a:t>
            </a:r>
            <a:endParaRPr sz="1100">
              <a:solidFill>
                <a:srgbClr val="3C4245"/>
              </a:solidFill>
              <a:latin typeface="Arial"/>
              <a:ea typeface="Arial"/>
              <a:cs typeface="Arial"/>
              <a:sym typeface="Arial"/>
            </a:endParaRPr>
          </a:p>
        </p:txBody>
      </p:sp>
      <p:pic>
        <p:nvPicPr>
          <p:cNvPr id="168" name="Google Shape;168;p24"/>
          <p:cNvPicPr preferRelativeResize="0"/>
          <p:nvPr/>
        </p:nvPicPr>
        <p:blipFill>
          <a:blip r:embed="rId3">
            <a:alphaModFix/>
          </a:blip>
          <a:stretch>
            <a:fillRect/>
          </a:stretch>
        </p:blipFill>
        <p:spPr>
          <a:xfrm>
            <a:off x="4572000" y="2016788"/>
            <a:ext cx="3846150" cy="2385265"/>
          </a:xfrm>
          <a:prstGeom prst="rect">
            <a:avLst/>
          </a:prstGeom>
          <a:noFill/>
          <a:ln>
            <a:noFill/>
          </a:ln>
        </p:spPr>
      </p:pic>
      <p:sp>
        <p:nvSpPr>
          <p:cNvPr id="169" name="Google Shape;169;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Saúde</a:t>
            </a:r>
            <a:endParaRPr/>
          </a:p>
        </p:txBody>
      </p:sp>
      <p:pic>
        <p:nvPicPr>
          <p:cNvPr id="175" name="Google Shape;175;p25"/>
          <p:cNvPicPr preferRelativeResize="0"/>
          <p:nvPr/>
        </p:nvPicPr>
        <p:blipFill rotWithShape="1">
          <a:blip r:embed="rId3">
            <a:alphaModFix/>
          </a:blip>
          <a:srcRect b="51083" l="0" r="0" t="0"/>
          <a:stretch/>
        </p:blipFill>
        <p:spPr>
          <a:xfrm>
            <a:off x="2059425" y="2027350"/>
            <a:ext cx="5025154" cy="2979802"/>
          </a:xfrm>
          <a:prstGeom prst="rect">
            <a:avLst/>
          </a:prstGeom>
          <a:noFill/>
          <a:ln>
            <a:noFill/>
          </a:ln>
        </p:spPr>
      </p:pic>
      <p:sp>
        <p:nvSpPr>
          <p:cNvPr id="176" name="Google Shape;176;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Cidades</a:t>
            </a:r>
            <a:endParaRPr/>
          </a:p>
        </p:txBody>
      </p:sp>
      <p:pic>
        <p:nvPicPr>
          <p:cNvPr id="182" name="Google Shape;182;p26"/>
          <p:cNvPicPr preferRelativeResize="0"/>
          <p:nvPr/>
        </p:nvPicPr>
        <p:blipFill>
          <a:blip r:embed="rId3">
            <a:alphaModFix/>
          </a:blip>
          <a:stretch>
            <a:fillRect/>
          </a:stretch>
        </p:blipFill>
        <p:spPr>
          <a:xfrm>
            <a:off x="1066863" y="2179950"/>
            <a:ext cx="7010275" cy="2232325"/>
          </a:xfrm>
          <a:prstGeom prst="rect">
            <a:avLst/>
          </a:prstGeom>
          <a:noFill/>
          <a:ln>
            <a:noFill/>
          </a:ln>
        </p:spPr>
      </p:pic>
      <p:sp>
        <p:nvSpPr>
          <p:cNvPr id="183" name="Google Shape;183;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Cidades</a:t>
            </a:r>
            <a:endParaRPr/>
          </a:p>
        </p:txBody>
      </p:sp>
      <p:pic>
        <p:nvPicPr>
          <p:cNvPr id="189" name="Google Shape;189;p27"/>
          <p:cNvPicPr preferRelativeResize="0"/>
          <p:nvPr/>
        </p:nvPicPr>
        <p:blipFill rotWithShape="1">
          <a:blip r:embed="rId3">
            <a:alphaModFix/>
          </a:blip>
          <a:srcRect b="0" l="0" r="0" t="10570"/>
          <a:stretch/>
        </p:blipFill>
        <p:spPr>
          <a:xfrm>
            <a:off x="2749350" y="1853850"/>
            <a:ext cx="3645300" cy="3087675"/>
          </a:xfrm>
          <a:prstGeom prst="rect">
            <a:avLst/>
          </a:prstGeom>
          <a:noFill/>
          <a:ln>
            <a:noFill/>
          </a:ln>
        </p:spPr>
      </p:pic>
      <p:sp>
        <p:nvSpPr>
          <p:cNvPr id="190" name="Google Shape;190;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Migração</a:t>
            </a:r>
            <a:endParaRPr/>
          </a:p>
        </p:txBody>
      </p:sp>
      <p:pic>
        <p:nvPicPr>
          <p:cNvPr id="196" name="Google Shape;196;p28"/>
          <p:cNvPicPr preferRelativeResize="0"/>
          <p:nvPr/>
        </p:nvPicPr>
        <p:blipFill>
          <a:blip r:embed="rId3">
            <a:alphaModFix/>
          </a:blip>
          <a:stretch>
            <a:fillRect/>
          </a:stretch>
        </p:blipFill>
        <p:spPr>
          <a:xfrm>
            <a:off x="2262239" y="1915825"/>
            <a:ext cx="4619526" cy="2992201"/>
          </a:xfrm>
          <a:prstGeom prst="rect">
            <a:avLst/>
          </a:prstGeom>
          <a:noFill/>
          <a:ln>
            <a:noFill/>
          </a:ln>
        </p:spPr>
      </p:pic>
      <p:sp>
        <p:nvSpPr>
          <p:cNvPr id="197" name="Google Shape;197;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Agricultura</a:t>
            </a:r>
            <a:endParaRPr/>
          </a:p>
        </p:txBody>
      </p:sp>
      <p:pic>
        <p:nvPicPr>
          <p:cNvPr id="203" name="Google Shape;203;p29"/>
          <p:cNvPicPr preferRelativeResize="0"/>
          <p:nvPr/>
        </p:nvPicPr>
        <p:blipFill>
          <a:blip r:embed="rId3">
            <a:alphaModFix/>
          </a:blip>
          <a:stretch>
            <a:fillRect/>
          </a:stretch>
        </p:blipFill>
        <p:spPr>
          <a:xfrm>
            <a:off x="2305025" y="1853850"/>
            <a:ext cx="4533949" cy="2984850"/>
          </a:xfrm>
          <a:prstGeom prst="rect">
            <a:avLst/>
          </a:prstGeom>
          <a:noFill/>
          <a:ln>
            <a:noFill/>
          </a:ln>
        </p:spPr>
      </p:pic>
      <p:sp>
        <p:nvSpPr>
          <p:cNvPr id="204" name="Google Shape;204;p29"/>
          <p:cNvSpPr txBox="1"/>
          <p:nvPr/>
        </p:nvSpPr>
        <p:spPr>
          <a:xfrm>
            <a:off x="5029375" y="4838700"/>
            <a:ext cx="1809600" cy="1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900">
                <a:latin typeface="Lato"/>
                <a:ea typeface="Lato"/>
                <a:cs typeface="Lato"/>
                <a:sym typeface="Lato"/>
              </a:rPr>
              <a:t>Fonte: Development... (2010).</a:t>
            </a:r>
            <a:endParaRPr sz="900">
              <a:latin typeface="Lato"/>
              <a:ea typeface="Lato"/>
              <a:cs typeface="Lato"/>
              <a:sym typeface="Lato"/>
            </a:endParaRPr>
          </a:p>
        </p:txBody>
      </p:sp>
      <p:sp>
        <p:nvSpPr>
          <p:cNvPr id="205" name="Google Shape;205;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0"/>
          <p:cNvPicPr preferRelativeResize="0"/>
          <p:nvPr/>
        </p:nvPicPr>
        <p:blipFill>
          <a:blip r:embed="rId3">
            <a:alphaModFix/>
          </a:blip>
          <a:stretch>
            <a:fillRect/>
          </a:stretch>
        </p:blipFill>
        <p:spPr>
          <a:xfrm>
            <a:off x="2045776" y="1397775"/>
            <a:ext cx="5052450" cy="3692475"/>
          </a:xfrm>
          <a:prstGeom prst="rect">
            <a:avLst/>
          </a:prstGeom>
          <a:noFill/>
          <a:ln>
            <a:noFill/>
          </a:ln>
        </p:spPr>
      </p:pic>
      <p:sp>
        <p:nvSpPr>
          <p:cNvPr id="211" name="Google Shape;211;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Agricultura</a:t>
            </a:r>
            <a:endParaRPr/>
          </a:p>
        </p:txBody>
      </p:sp>
      <p:pic>
        <p:nvPicPr>
          <p:cNvPr id="217" name="Google Shape;217;p31"/>
          <p:cNvPicPr preferRelativeResize="0"/>
          <p:nvPr/>
        </p:nvPicPr>
        <p:blipFill>
          <a:blip r:embed="rId3">
            <a:alphaModFix/>
          </a:blip>
          <a:stretch>
            <a:fillRect/>
          </a:stretch>
        </p:blipFill>
        <p:spPr>
          <a:xfrm>
            <a:off x="2354724" y="2204425"/>
            <a:ext cx="4434575" cy="2716000"/>
          </a:xfrm>
          <a:prstGeom prst="rect">
            <a:avLst/>
          </a:prstGeom>
          <a:noFill/>
          <a:ln>
            <a:noFill/>
          </a:ln>
        </p:spPr>
      </p:pic>
      <p:sp>
        <p:nvSpPr>
          <p:cNvPr id="218" name="Google Shape;218;p31"/>
          <p:cNvSpPr txBox="1"/>
          <p:nvPr/>
        </p:nvSpPr>
        <p:spPr>
          <a:xfrm>
            <a:off x="729450" y="1821925"/>
            <a:ext cx="76887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200">
                <a:latin typeface="Lato"/>
                <a:ea typeface="Lato"/>
                <a:cs typeface="Lato"/>
                <a:sym typeface="Lato"/>
              </a:rPr>
              <a:t> Potenciais impactos do cenário IPCC- AR4 na produtividade de culturas nas regiões Norte e Nordeste até 2040.</a:t>
            </a:r>
            <a:endParaRPr sz="1200">
              <a:latin typeface="Lato"/>
              <a:ea typeface="Lato"/>
              <a:cs typeface="Lato"/>
              <a:sym typeface="Lato"/>
            </a:endParaRPr>
          </a:p>
        </p:txBody>
      </p:sp>
      <p:sp>
        <p:nvSpPr>
          <p:cNvPr id="219" name="Google Shape;219;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Agenda</a:t>
            </a:r>
            <a:endParaRPr/>
          </a:p>
        </p:txBody>
      </p:sp>
      <p:sp>
        <p:nvSpPr>
          <p:cNvPr id="93" name="Google Shape;93;p1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pt-BR" sz="1800"/>
              <a:t>Definição</a:t>
            </a:r>
            <a:endParaRPr sz="1800"/>
          </a:p>
          <a:p>
            <a:pPr indent="-342900" lvl="0" marL="457200" rtl="0" algn="l">
              <a:spcBef>
                <a:spcPts val="0"/>
              </a:spcBef>
              <a:spcAft>
                <a:spcPts val="0"/>
              </a:spcAft>
              <a:buSzPts val="1800"/>
              <a:buChar char="●"/>
            </a:pPr>
            <a:r>
              <a:rPr lang="pt-BR" sz="1800"/>
              <a:t>Causas</a:t>
            </a:r>
            <a:endParaRPr sz="1800"/>
          </a:p>
          <a:p>
            <a:pPr indent="-342900" lvl="0" marL="457200" rtl="0" algn="l">
              <a:spcBef>
                <a:spcPts val="0"/>
              </a:spcBef>
              <a:spcAft>
                <a:spcPts val="0"/>
              </a:spcAft>
              <a:buSzPts val="1800"/>
              <a:buChar char="●"/>
            </a:pPr>
            <a:r>
              <a:rPr lang="pt-BR" sz="1800"/>
              <a:t>Efeitos</a:t>
            </a:r>
            <a:endParaRPr sz="1800"/>
          </a:p>
          <a:p>
            <a:pPr indent="-342900" lvl="0" marL="457200" rtl="0" algn="l">
              <a:spcBef>
                <a:spcPts val="0"/>
              </a:spcBef>
              <a:spcAft>
                <a:spcPts val="0"/>
              </a:spcAft>
              <a:buSzPts val="1800"/>
              <a:buChar char="●"/>
            </a:pPr>
            <a:r>
              <a:rPr lang="pt-BR" sz="1800"/>
              <a:t>Contra argumentos</a:t>
            </a:r>
            <a:endParaRPr sz="1800"/>
          </a:p>
          <a:p>
            <a:pPr indent="-342900" lvl="0" marL="457200" rtl="0" algn="l">
              <a:spcBef>
                <a:spcPts val="0"/>
              </a:spcBef>
              <a:spcAft>
                <a:spcPts val="0"/>
              </a:spcAft>
              <a:buSzPts val="1800"/>
              <a:buChar char="●"/>
            </a:pPr>
            <a:r>
              <a:rPr lang="pt-BR" sz="1800"/>
              <a:t>Soluções</a:t>
            </a:r>
            <a:endParaRPr sz="1800"/>
          </a:p>
          <a:p>
            <a:pPr indent="0" lvl="0" marL="457200" rtl="0" algn="l">
              <a:spcBef>
                <a:spcPts val="1600"/>
              </a:spcBef>
              <a:spcAft>
                <a:spcPts val="1600"/>
              </a:spcAft>
              <a:buNone/>
            </a:pPr>
            <a:r>
              <a:t/>
            </a:r>
            <a:endParaRPr/>
          </a:p>
        </p:txBody>
      </p:sp>
      <p:sp>
        <p:nvSpPr>
          <p:cNvPr id="94" name="Google Shape;94;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Vida marinha</a:t>
            </a:r>
            <a:endParaRPr/>
          </a:p>
        </p:txBody>
      </p:sp>
      <p:sp>
        <p:nvSpPr>
          <p:cNvPr id="225" name="Google Shape;225;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226" name="Google Shape;226;p32"/>
          <p:cNvPicPr preferRelativeResize="0"/>
          <p:nvPr/>
        </p:nvPicPr>
        <p:blipFill rotWithShape="1">
          <a:blip r:embed="rId3">
            <a:alphaModFix/>
          </a:blip>
          <a:srcRect b="9796" l="5850" r="4967" t="0"/>
          <a:stretch/>
        </p:blipFill>
        <p:spPr>
          <a:xfrm>
            <a:off x="2028551" y="1853850"/>
            <a:ext cx="5090489" cy="2896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Vida marinha</a:t>
            </a:r>
            <a:endParaRPr/>
          </a:p>
        </p:txBody>
      </p:sp>
      <p:sp>
        <p:nvSpPr>
          <p:cNvPr id="232" name="Google Shape;232;p33"/>
          <p:cNvSpPr txBox="1"/>
          <p:nvPr>
            <p:ph idx="1" type="body"/>
          </p:nvPr>
        </p:nvSpPr>
        <p:spPr>
          <a:xfrm>
            <a:off x="729450" y="2078875"/>
            <a:ext cx="2740800" cy="2779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pt-BR"/>
              <a:t>P</a:t>
            </a:r>
            <a:r>
              <a:rPr lang="pt-BR"/>
              <a:t>esquisadores descobriram que o número de peixes em importantes populações ao redor do mundo foi reduzido em 4% desde 1930.</a:t>
            </a:r>
            <a:endParaRPr/>
          </a:p>
          <a:p>
            <a:pPr indent="0" lvl="0" marL="0" rtl="0" algn="just">
              <a:spcBef>
                <a:spcPts val="1600"/>
              </a:spcBef>
              <a:spcAft>
                <a:spcPts val="0"/>
              </a:spcAft>
              <a:buNone/>
            </a:pPr>
            <a:r>
              <a:rPr lang="pt-BR"/>
              <a:t>Populações localizadas no Mar do Japão e no Mar do Norte foram as mais afetadas. O número de peixes nesses locais foi reduzido em 35%.</a:t>
            </a:r>
            <a:endParaRPr/>
          </a:p>
          <a:p>
            <a:pPr indent="0" lvl="0" marL="0" rtl="0" algn="l">
              <a:spcBef>
                <a:spcPts val="1600"/>
              </a:spcBef>
              <a:spcAft>
                <a:spcPts val="1600"/>
              </a:spcAft>
              <a:buNone/>
            </a:pPr>
            <a:r>
              <a:t/>
            </a:r>
            <a:endParaRPr/>
          </a:p>
        </p:txBody>
      </p:sp>
      <p:pic>
        <p:nvPicPr>
          <p:cNvPr id="233" name="Google Shape;233;p33"/>
          <p:cNvPicPr preferRelativeResize="0"/>
          <p:nvPr/>
        </p:nvPicPr>
        <p:blipFill>
          <a:blip r:embed="rId3">
            <a:alphaModFix/>
          </a:blip>
          <a:stretch>
            <a:fillRect/>
          </a:stretch>
        </p:blipFill>
        <p:spPr>
          <a:xfrm>
            <a:off x="4021901" y="2078875"/>
            <a:ext cx="4396250" cy="2534700"/>
          </a:xfrm>
          <a:prstGeom prst="rect">
            <a:avLst/>
          </a:prstGeom>
          <a:noFill/>
          <a:ln>
            <a:noFill/>
          </a:ln>
        </p:spPr>
      </p:pic>
      <p:sp>
        <p:nvSpPr>
          <p:cNvPr id="234" name="Google Shape;234;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Energia e transportes</a:t>
            </a:r>
            <a:endParaRPr/>
          </a:p>
        </p:txBody>
      </p:sp>
      <p:sp>
        <p:nvSpPr>
          <p:cNvPr id="240" name="Google Shape;240;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241" name="Google Shape;241;p34"/>
          <p:cNvPicPr preferRelativeResize="0"/>
          <p:nvPr/>
        </p:nvPicPr>
        <p:blipFill rotWithShape="1">
          <a:blip r:embed="rId3">
            <a:alphaModFix/>
          </a:blip>
          <a:srcRect b="14993" l="14868" r="16008" t="22662"/>
          <a:stretch/>
        </p:blipFill>
        <p:spPr>
          <a:xfrm>
            <a:off x="1704838" y="1925950"/>
            <a:ext cx="5734325" cy="2907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Impacto das mudanças climáticas sobre o valor das empresas </a:t>
            </a:r>
            <a:endParaRPr/>
          </a:p>
          <a:p>
            <a:pPr indent="0" lvl="0" marL="0" rtl="0" algn="l">
              <a:spcBef>
                <a:spcPts val="0"/>
              </a:spcBef>
              <a:spcAft>
                <a:spcPts val="0"/>
              </a:spcAft>
              <a:buNone/>
            </a:pPr>
            <a:r>
              <a:t/>
            </a:r>
            <a:endParaRPr/>
          </a:p>
        </p:txBody>
      </p:sp>
      <p:sp>
        <p:nvSpPr>
          <p:cNvPr id="247" name="Google Shape;247;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248" name="Google Shape;248;p35"/>
          <p:cNvPicPr preferRelativeResize="0"/>
          <p:nvPr/>
        </p:nvPicPr>
        <p:blipFill rotWithShape="1">
          <a:blip r:embed="rId3">
            <a:alphaModFix/>
          </a:blip>
          <a:srcRect b="21878" l="35418" r="27463" t="39918"/>
          <a:stretch/>
        </p:blipFill>
        <p:spPr>
          <a:xfrm>
            <a:off x="729450" y="2282800"/>
            <a:ext cx="3849000" cy="2226900"/>
          </a:xfrm>
          <a:prstGeom prst="roundRect">
            <a:avLst>
              <a:gd fmla="val 29301" name="adj"/>
            </a:avLst>
          </a:prstGeom>
          <a:noFill/>
          <a:ln>
            <a:noFill/>
          </a:ln>
        </p:spPr>
      </p:pic>
      <p:pic>
        <p:nvPicPr>
          <p:cNvPr id="249" name="Google Shape;249;p35"/>
          <p:cNvPicPr preferRelativeResize="0"/>
          <p:nvPr/>
        </p:nvPicPr>
        <p:blipFill rotWithShape="1">
          <a:blip r:embed="rId4">
            <a:alphaModFix/>
          </a:blip>
          <a:srcRect b="34406" l="37372" r="22717" t="37021"/>
          <a:stretch/>
        </p:blipFill>
        <p:spPr>
          <a:xfrm>
            <a:off x="4687300" y="2282800"/>
            <a:ext cx="3849000" cy="2226900"/>
          </a:xfrm>
          <a:prstGeom prst="roundRect">
            <a:avLst>
              <a:gd fmla="val 28278" name="adj"/>
            </a:avLst>
          </a:prstGeom>
          <a:noFill/>
          <a:ln>
            <a:noFill/>
          </a:ln>
        </p:spPr>
      </p:pic>
      <p:sp>
        <p:nvSpPr>
          <p:cNvPr id="250" name="Google Shape;250;p35"/>
          <p:cNvSpPr txBox="1"/>
          <p:nvPr/>
        </p:nvSpPr>
        <p:spPr>
          <a:xfrm>
            <a:off x="6221200" y="4509700"/>
            <a:ext cx="781200" cy="24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t-BR"/>
              <a:t> </a:t>
            </a:r>
            <a:r>
              <a:rPr lang="pt-BR" sz="900"/>
              <a:t>P</a:t>
            </a:r>
            <a:r>
              <a:rPr lang="pt-BR" sz="900"/>
              <a:t>or setor</a:t>
            </a:r>
            <a:endParaRPr sz="900"/>
          </a:p>
        </p:txBody>
      </p:sp>
      <p:sp>
        <p:nvSpPr>
          <p:cNvPr id="251" name="Google Shape;251;p35"/>
          <p:cNvSpPr txBox="1"/>
          <p:nvPr/>
        </p:nvSpPr>
        <p:spPr>
          <a:xfrm>
            <a:off x="2290200" y="4509700"/>
            <a:ext cx="727500" cy="24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pt-BR" sz="900"/>
              <a:t>Por tipo</a:t>
            </a:r>
            <a:endParaRPr sz="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Contra argumentos:</a:t>
            </a:r>
            <a:endParaRPr/>
          </a:p>
          <a:p>
            <a:pPr indent="0" lvl="0" marL="0" rtl="0" algn="l">
              <a:spcBef>
                <a:spcPts val="0"/>
              </a:spcBef>
              <a:spcAft>
                <a:spcPts val="0"/>
              </a:spcAft>
              <a:buNone/>
            </a:pPr>
            <a:r>
              <a:rPr lang="pt-BR" sz="2400"/>
              <a:t>Negacionismo</a:t>
            </a:r>
            <a:endParaRPr sz="2400"/>
          </a:p>
        </p:txBody>
      </p:sp>
      <p:sp>
        <p:nvSpPr>
          <p:cNvPr id="257" name="Google Shape;257;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7"/>
          <p:cNvSpPr txBox="1"/>
          <p:nvPr>
            <p:ph type="title"/>
          </p:nvPr>
        </p:nvSpPr>
        <p:spPr>
          <a:xfrm>
            <a:off x="729450" y="1318650"/>
            <a:ext cx="7688700" cy="760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pt-BR"/>
              <a:t>The Great Global Warming Swindle (2007) </a:t>
            </a:r>
            <a:endParaRPr sz="1400"/>
          </a:p>
          <a:p>
            <a:pPr indent="0" lvl="0" marL="0" marR="0" rtl="0" algn="l">
              <a:lnSpc>
                <a:spcPct val="100000"/>
              </a:lnSpc>
              <a:spcBef>
                <a:spcPts val="0"/>
              </a:spcBef>
              <a:spcAft>
                <a:spcPts val="0"/>
              </a:spcAft>
              <a:buNone/>
            </a:pPr>
            <a:r>
              <a:rPr lang="pt-BR" sz="1800"/>
              <a:t>A grande farsa do aquecimento global</a:t>
            </a:r>
            <a:endParaRPr sz="1800"/>
          </a:p>
          <a:p>
            <a:pPr indent="0" lvl="0" marL="0" marR="0" rtl="0" algn="l">
              <a:lnSpc>
                <a:spcPct val="100000"/>
              </a:lnSpc>
              <a:spcBef>
                <a:spcPts val="0"/>
              </a:spcBef>
              <a:spcAft>
                <a:spcPts val="0"/>
              </a:spcAft>
              <a:buNone/>
            </a:pPr>
            <a:r>
              <a:t/>
            </a:r>
            <a:endParaRPr/>
          </a:p>
        </p:txBody>
      </p:sp>
      <p:pic>
        <p:nvPicPr>
          <p:cNvPr id="263" name="Google Shape;263;p37" title="Farsa aq global.wmv">
            <a:hlinkClick r:id="rId3"/>
          </p:cNvPr>
          <p:cNvPicPr preferRelativeResize="0"/>
          <p:nvPr/>
        </p:nvPicPr>
        <p:blipFill>
          <a:blip r:embed="rId4">
            <a:alphaModFix/>
          </a:blip>
          <a:stretch>
            <a:fillRect/>
          </a:stretch>
        </p:blipFill>
        <p:spPr>
          <a:xfrm>
            <a:off x="2732100" y="2218875"/>
            <a:ext cx="3679800" cy="2759850"/>
          </a:xfrm>
          <a:prstGeom prst="rect">
            <a:avLst/>
          </a:prstGeom>
          <a:noFill/>
          <a:ln>
            <a:noFill/>
          </a:ln>
        </p:spPr>
      </p:pic>
      <p:sp>
        <p:nvSpPr>
          <p:cNvPr id="264" name="Google Shape;264;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Google Shape;269;p38"/>
          <p:cNvPicPr preferRelativeResize="0"/>
          <p:nvPr/>
        </p:nvPicPr>
        <p:blipFill>
          <a:blip r:embed="rId3">
            <a:alphaModFix/>
          </a:blip>
          <a:stretch>
            <a:fillRect/>
          </a:stretch>
        </p:blipFill>
        <p:spPr>
          <a:xfrm>
            <a:off x="1582949" y="1505000"/>
            <a:ext cx="5978101" cy="3250626"/>
          </a:xfrm>
          <a:prstGeom prst="rect">
            <a:avLst/>
          </a:prstGeom>
          <a:noFill/>
          <a:ln>
            <a:noFill/>
          </a:ln>
        </p:spPr>
      </p:pic>
      <p:sp>
        <p:nvSpPr>
          <p:cNvPr id="270" name="Google Shape;270;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CO</a:t>
            </a:r>
            <a:r>
              <a:rPr baseline="-25000" lang="pt-BR"/>
              <a:t>2 </a:t>
            </a:r>
            <a:r>
              <a:rPr lang="pt-BR"/>
              <a:t>x Temperatura</a:t>
            </a:r>
            <a:endParaRPr/>
          </a:p>
        </p:txBody>
      </p:sp>
      <p:pic>
        <p:nvPicPr>
          <p:cNvPr id="276" name="Google Shape;276;p39"/>
          <p:cNvPicPr preferRelativeResize="0"/>
          <p:nvPr/>
        </p:nvPicPr>
        <p:blipFill>
          <a:blip r:embed="rId3">
            <a:alphaModFix/>
          </a:blip>
          <a:stretch>
            <a:fillRect/>
          </a:stretch>
        </p:blipFill>
        <p:spPr>
          <a:xfrm>
            <a:off x="296075" y="2308988"/>
            <a:ext cx="4216250" cy="2231107"/>
          </a:xfrm>
          <a:prstGeom prst="rect">
            <a:avLst/>
          </a:prstGeom>
          <a:noFill/>
          <a:ln>
            <a:noFill/>
          </a:ln>
        </p:spPr>
      </p:pic>
      <p:pic>
        <p:nvPicPr>
          <p:cNvPr id="277" name="Google Shape;277;p39"/>
          <p:cNvPicPr preferRelativeResize="0"/>
          <p:nvPr/>
        </p:nvPicPr>
        <p:blipFill>
          <a:blip r:embed="rId4">
            <a:alphaModFix/>
          </a:blip>
          <a:stretch>
            <a:fillRect/>
          </a:stretch>
        </p:blipFill>
        <p:spPr>
          <a:xfrm>
            <a:off x="4661050" y="2309000"/>
            <a:ext cx="4216250" cy="2231099"/>
          </a:xfrm>
          <a:prstGeom prst="rect">
            <a:avLst/>
          </a:prstGeom>
          <a:noFill/>
          <a:ln>
            <a:noFill/>
          </a:ln>
        </p:spPr>
      </p:pic>
      <p:sp>
        <p:nvSpPr>
          <p:cNvPr id="278" name="Google Shape;278;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Negacionismo no Brasil</a:t>
            </a:r>
            <a:endParaRPr/>
          </a:p>
        </p:txBody>
      </p:sp>
      <p:sp>
        <p:nvSpPr>
          <p:cNvPr id="284" name="Google Shape;284;p40"/>
          <p:cNvSpPr txBox="1"/>
          <p:nvPr>
            <p:ph idx="1" type="body"/>
          </p:nvPr>
        </p:nvSpPr>
        <p:spPr>
          <a:xfrm>
            <a:off x="729450" y="2037225"/>
            <a:ext cx="7688700" cy="29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pt-BR"/>
              <a:t>“</a:t>
            </a:r>
            <a:r>
              <a:rPr i="1" lang="pt-BR"/>
              <a:t>Sabe-se que a ideologia verde foi refúgio de esquerdistas de todas as matizes. Há um cipoal complexo de grupos anticapitalistas sustentando a irracionalidade e gerando falsos consensos científicos. Enganam boa parte da grande imprensa brasileira, que está mergulhada no torpor da militância. Por meio de instituições ditas não governamentais, vão criando ondas de discursos apocalípticos para barrar o progresso.</a:t>
            </a:r>
            <a:endParaRPr i="1"/>
          </a:p>
          <a:p>
            <a:pPr indent="0" lvl="0" marL="0" rtl="0" algn="l">
              <a:spcBef>
                <a:spcPts val="1600"/>
              </a:spcBef>
              <a:spcAft>
                <a:spcPts val="1600"/>
              </a:spcAft>
              <a:buNone/>
            </a:pPr>
            <a:r>
              <a:rPr i="1" lang="pt-BR"/>
              <a:t>Basta pesquisar para saber que o homem é capaz de alterar o clima local, mas, não o clima global. Houve momentos em que a produção dos homens era diminuta e o mundo mais quente. Apesar do aumento de emissão de CO2, informam os cientistas, o mundo está passando por um resfriamento global. É bem estabelecido que os grandes reguladores do clima global são o sol, os oceanos e os vulcões. Nada disso pode sequer ser alcançado pela ação dos homens. O discurso apocalíptico é feito para gerar emoções e não reflexões.“</a:t>
            </a:r>
            <a:endParaRPr i="1"/>
          </a:p>
        </p:txBody>
      </p:sp>
      <p:sp>
        <p:nvSpPr>
          <p:cNvPr id="285" name="Google Shape;285;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Alguns livros</a:t>
            </a:r>
            <a:endParaRPr/>
          </a:p>
        </p:txBody>
      </p:sp>
      <p:pic>
        <p:nvPicPr>
          <p:cNvPr id="291" name="Google Shape;291;p41"/>
          <p:cNvPicPr preferRelativeResize="0"/>
          <p:nvPr/>
        </p:nvPicPr>
        <p:blipFill>
          <a:blip r:embed="rId3">
            <a:alphaModFix/>
          </a:blip>
          <a:stretch>
            <a:fillRect/>
          </a:stretch>
        </p:blipFill>
        <p:spPr>
          <a:xfrm>
            <a:off x="729450" y="1853850"/>
            <a:ext cx="1878242" cy="2984850"/>
          </a:xfrm>
          <a:prstGeom prst="rect">
            <a:avLst/>
          </a:prstGeom>
          <a:noFill/>
          <a:ln>
            <a:noFill/>
          </a:ln>
        </p:spPr>
      </p:pic>
      <p:pic>
        <p:nvPicPr>
          <p:cNvPr id="292" name="Google Shape;292;p41"/>
          <p:cNvPicPr preferRelativeResize="0"/>
          <p:nvPr/>
        </p:nvPicPr>
        <p:blipFill rotWithShape="1">
          <a:blip r:embed="rId4">
            <a:alphaModFix/>
          </a:blip>
          <a:srcRect b="0" l="16317" r="17241" t="0"/>
          <a:stretch/>
        </p:blipFill>
        <p:spPr>
          <a:xfrm>
            <a:off x="3552375" y="1853850"/>
            <a:ext cx="1983050" cy="2984850"/>
          </a:xfrm>
          <a:prstGeom prst="rect">
            <a:avLst/>
          </a:prstGeom>
          <a:noFill/>
          <a:ln>
            <a:noFill/>
          </a:ln>
        </p:spPr>
      </p:pic>
      <p:pic>
        <p:nvPicPr>
          <p:cNvPr id="293" name="Google Shape;293;p41"/>
          <p:cNvPicPr preferRelativeResize="0"/>
          <p:nvPr/>
        </p:nvPicPr>
        <p:blipFill>
          <a:blip r:embed="rId5">
            <a:alphaModFix/>
          </a:blip>
          <a:stretch>
            <a:fillRect/>
          </a:stretch>
        </p:blipFill>
        <p:spPr>
          <a:xfrm>
            <a:off x="6480100" y="1853850"/>
            <a:ext cx="1938059" cy="2984850"/>
          </a:xfrm>
          <a:prstGeom prst="rect">
            <a:avLst/>
          </a:prstGeom>
          <a:noFill/>
          <a:ln>
            <a:noFill/>
          </a:ln>
        </p:spPr>
      </p:pic>
      <p:sp>
        <p:nvSpPr>
          <p:cNvPr id="294" name="Google Shape;294;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5"/>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Definições</a:t>
            </a:r>
            <a:endParaRPr/>
          </a:p>
        </p:txBody>
      </p:sp>
      <p:sp>
        <p:nvSpPr>
          <p:cNvPr id="100" name="Google Shape;100;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2"/>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Soluções</a:t>
            </a:r>
            <a:endParaRPr/>
          </a:p>
        </p:txBody>
      </p:sp>
      <p:sp>
        <p:nvSpPr>
          <p:cNvPr id="300" name="Google Shape;300;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4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Marcos históricos</a:t>
            </a:r>
            <a:endParaRPr/>
          </a:p>
        </p:txBody>
      </p:sp>
      <p:sp>
        <p:nvSpPr>
          <p:cNvPr id="306" name="Google Shape;306;p4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t-BR"/>
              <a:t>1972 - Conferência de estocolmo</a:t>
            </a:r>
            <a:endParaRPr/>
          </a:p>
          <a:p>
            <a:pPr indent="-311150" lvl="0" marL="457200" rtl="0" algn="l">
              <a:spcBef>
                <a:spcPts val="0"/>
              </a:spcBef>
              <a:spcAft>
                <a:spcPts val="0"/>
              </a:spcAft>
              <a:buSzPts val="1300"/>
              <a:buChar char="●"/>
            </a:pPr>
            <a:r>
              <a:rPr lang="pt-BR"/>
              <a:t>1988 - Fundação do IPCC</a:t>
            </a:r>
            <a:endParaRPr/>
          </a:p>
          <a:p>
            <a:pPr indent="-311150" lvl="0" marL="457200" rtl="0" algn="l">
              <a:spcBef>
                <a:spcPts val="0"/>
              </a:spcBef>
              <a:spcAft>
                <a:spcPts val="0"/>
              </a:spcAft>
              <a:buSzPts val="1300"/>
              <a:buChar char="●"/>
            </a:pPr>
            <a:r>
              <a:rPr lang="pt-BR"/>
              <a:t>1992 - ECO 92</a:t>
            </a:r>
            <a:endParaRPr/>
          </a:p>
          <a:p>
            <a:pPr indent="-311150" lvl="0" marL="457200" rtl="0" algn="l">
              <a:spcBef>
                <a:spcPts val="0"/>
              </a:spcBef>
              <a:spcAft>
                <a:spcPts val="0"/>
              </a:spcAft>
              <a:buSzPts val="1300"/>
              <a:buChar char="●"/>
            </a:pPr>
            <a:r>
              <a:rPr lang="pt-BR"/>
              <a:t>1997 - Protocolo de Kyoto é assinado</a:t>
            </a:r>
            <a:endParaRPr/>
          </a:p>
          <a:p>
            <a:pPr indent="-311150" lvl="0" marL="457200" rtl="0" algn="l">
              <a:spcBef>
                <a:spcPts val="0"/>
              </a:spcBef>
              <a:spcAft>
                <a:spcPts val="0"/>
              </a:spcAft>
              <a:buSzPts val="1300"/>
              <a:buChar char="●"/>
            </a:pPr>
            <a:r>
              <a:rPr lang="pt-BR"/>
              <a:t>2002 - Rio +10</a:t>
            </a:r>
            <a:endParaRPr/>
          </a:p>
          <a:p>
            <a:pPr indent="-311150" lvl="0" marL="457200" rtl="0" algn="l">
              <a:spcBef>
                <a:spcPts val="0"/>
              </a:spcBef>
              <a:spcAft>
                <a:spcPts val="0"/>
              </a:spcAft>
              <a:buSzPts val="1300"/>
              <a:buChar char="●"/>
            </a:pPr>
            <a:r>
              <a:rPr lang="pt-BR"/>
              <a:t>2005 - Protocolo de Kyoto entra em vigor</a:t>
            </a:r>
            <a:endParaRPr/>
          </a:p>
          <a:p>
            <a:pPr indent="-311150" lvl="0" marL="457200" rtl="0" algn="l">
              <a:spcBef>
                <a:spcPts val="0"/>
              </a:spcBef>
              <a:spcAft>
                <a:spcPts val="0"/>
              </a:spcAft>
              <a:buSzPts val="1300"/>
              <a:buChar char="●"/>
            </a:pPr>
            <a:r>
              <a:rPr lang="pt-BR"/>
              <a:t>2012 - Rio +20</a:t>
            </a:r>
            <a:endParaRPr/>
          </a:p>
          <a:p>
            <a:pPr indent="-311150" lvl="0" marL="457200" rtl="0" algn="l">
              <a:spcBef>
                <a:spcPts val="0"/>
              </a:spcBef>
              <a:spcAft>
                <a:spcPts val="0"/>
              </a:spcAft>
              <a:buSzPts val="1300"/>
              <a:buChar char="●"/>
            </a:pPr>
            <a:r>
              <a:rPr lang="pt-BR"/>
              <a:t>2015 - Acordo de Paris</a:t>
            </a:r>
            <a:endParaRPr/>
          </a:p>
        </p:txBody>
      </p:sp>
      <p:sp>
        <p:nvSpPr>
          <p:cNvPr id="307" name="Google Shape;307;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08" name="Google Shape;308;p43"/>
          <p:cNvPicPr preferRelativeResize="0"/>
          <p:nvPr/>
        </p:nvPicPr>
        <p:blipFill>
          <a:blip r:embed="rId3">
            <a:alphaModFix/>
          </a:blip>
          <a:stretch>
            <a:fillRect/>
          </a:stretch>
        </p:blipFill>
        <p:spPr>
          <a:xfrm>
            <a:off x="4572000" y="1099975"/>
            <a:ext cx="4320000" cy="3240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4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Acordo de Paris</a:t>
            </a:r>
            <a:endParaRPr/>
          </a:p>
        </p:txBody>
      </p:sp>
      <p:sp>
        <p:nvSpPr>
          <p:cNvPr id="314" name="Google Shape;314;p44"/>
          <p:cNvSpPr txBox="1"/>
          <p:nvPr>
            <p:ph idx="1" type="body"/>
          </p:nvPr>
        </p:nvSpPr>
        <p:spPr>
          <a:xfrm>
            <a:off x="555925" y="1979725"/>
            <a:ext cx="4847700" cy="2559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t-BR"/>
              <a:t>Direcionado a conter o aumento de temperatura até 2100;</a:t>
            </a:r>
            <a:endParaRPr/>
          </a:p>
          <a:p>
            <a:pPr indent="-311150" lvl="0" marL="457200" rtl="0" algn="l">
              <a:spcBef>
                <a:spcPts val="0"/>
              </a:spcBef>
              <a:spcAft>
                <a:spcPts val="0"/>
              </a:spcAft>
              <a:buSzPts val="1300"/>
              <a:buChar char="●"/>
            </a:pPr>
            <a:r>
              <a:rPr lang="pt-BR"/>
              <a:t>Envolve todos os países que assinaram o acordo;</a:t>
            </a:r>
            <a:endParaRPr/>
          </a:p>
          <a:p>
            <a:pPr indent="-311150" lvl="0" marL="457200" rtl="0" algn="l">
              <a:spcBef>
                <a:spcPts val="0"/>
              </a:spcBef>
              <a:spcAft>
                <a:spcPts val="0"/>
              </a:spcAft>
              <a:buSzPts val="1300"/>
              <a:buChar char="●"/>
            </a:pPr>
            <a:r>
              <a:rPr lang="pt-BR"/>
              <a:t>Apoiar países nas suas adaptações;</a:t>
            </a:r>
            <a:endParaRPr/>
          </a:p>
          <a:p>
            <a:pPr indent="-311150" lvl="0" marL="457200" rtl="0" algn="l">
              <a:spcBef>
                <a:spcPts val="0"/>
              </a:spcBef>
              <a:spcAft>
                <a:spcPts val="0"/>
              </a:spcAft>
              <a:buSzPts val="1300"/>
              <a:buChar char="●"/>
            </a:pPr>
            <a:r>
              <a:rPr lang="pt-BR"/>
              <a:t>Cada país estima quais suas metas de redução;</a:t>
            </a:r>
            <a:endParaRPr/>
          </a:p>
          <a:p>
            <a:pPr indent="-311150" lvl="0" marL="457200" rtl="0" algn="l">
              <a:spcBef>
                <a:spcPts val="0"/>
              </a:spcBef>
              <a:spcAft>
                <a:spcPts val="0"/>
              </a:spcAft>
              <a:buSzPts val="1300"/>
              <a:buChar char="●"/>
            </a:pPr>
            <a:r>
              <a:rPr lang="pt-BR"/>
              <a:t>Entrou em vigor em 2016</a:t>
            </a:r>
            <a:endParaRPr/>
          </a:p>
          <a:p>
            <a:pPr indent="-311150" lvl="0" marL="457200" rtl="0" algn="l">
              <a:spcBef>
                <a:spcPts val="0"/>
              </a:spcBef>
              <a:spcAft>
                <a:spcPts val="0"/>
              </a:spcAft>
              <a:buSzPts val="1300"/>
              <a:buChar char="●"/>
            </a:pPr>
            <a:r>
              <a:rPr lang="pt-BR"/>
              <a:t>Primeiro acordo onde os 195 países da ONU se comprometeram;</a:t>
            </a:r>
            <a:endParaRPr/>
          </a:p>
          <a:p>
            <a:pPr indent="-311150" lvl="0" marL="457200" rtl="0" algn="l">
              <a:spcBef>
                <a:spcPts val="0"/>
              </a:spcBef>
              <a:spcAft>
                <a:spcPts val="0"/>
              </a:spcAft>
              <a:buSzPts val="1300"/>
              <a:buChar char="●"/>
            </a:pPr>
            <a:r>
              <a:rPr lang="pt-BR"/>
              <a:t>EUA deixa o Acordo em 2017;</a:t>
            </a:r>
            <a:endParaRPr/>
          </a:p>
        </p:txBody>
      </p:sp>
      <p:sp>
        <p:nvSpPr>
          <p:cNvPr id="315" name="Google Shape;315;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16" name="Google Shape;316;p44"/>
          <p:cNvPicPr preferRelativeResize="0"/>
          <p:nvPr/>
        </p:nvPicPr>
        <p:blipFill>
          <a:blip r:embed="rId3">
            <a:alphaModFix/>
          </a:blip>
          <a:stretch>
            <a:fillRect/>
          </a:stretch>
        </p:blipFill>
        <p:spPr>
          <a:xfrm>
            <a:off x="5430232" y="1674925"/>
            <a:ext cx="3631818" cy="2658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Transportes</a:t>
            </a:r>
            <a:endParaRPr/>
          </a:p>
        </p:txBody>
      </p:sp>
      <p:sp>
        <p:nvSpPr>
          <p:cNvPr id="322" name="Google Shape;322;p45"/>
          <p:cNvSpPr txBox="1"/>
          <p:nvPr>
            <p:ph idx="1" type="body"/>
          </p:nvPr>
        </p:nvSpPr>
        <p:spPr>
          <a:xfrm>
            <a:off x="729450" y="2078875"/>
            <a:ext cx="3782100" cy="2670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Font typeface="Arial"/>
              <a:buChar char="●"/>
            </a:pPr>
            <a:r>
              <a:rPr lang="pt-BR">
                <a:latin typeface="Arial"/>
                <a:ea typeface="Arial"/>
                <a:cs typeface="Arial"/>
                <a:sym typeface="Arial"/>
              </a:rPr>
              <a:t>Setor de maior emissões/queima de combustíveis fósseis no Brasil;</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Transporte de carga dependente de caminhões e rodovias;</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Grande oportunidade de crescimento para:</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Transporte Ferroviário;</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Transporte Hídrico;</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Veículos Elétricos;</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Transportes coletivos;</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Veículos não motorizados.</a:t>
            </a:r>
            <a:endParaRPr>
              <a:latin typeface="Arial"/>
              <a:ea typeface="Arial"/>
              <a:cs typeface="Arial"/>
              <a:sym typeface="Arial"/>
            </a:endParaRPr>
          </a:p>
        </p:txBody>
      </p:sp>
      <p:sp>
        <p:nvSpPr>
          <p:cNvPr id="323" name="Google Shape;323;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24" name="Google Shape;324;p45"/>
          <p:cNvPicPr preferRelativeResize="0"/>
          <p:nvPr/>
        </p:nvPicPr>
        <p:blipFill>
          <a:blip r:embed="rId3">
            <a:alphaModFix/>
          </a:blip>
          <a:stretch>
            <a:fillRect/>
          </a:stretch>
        </p:blipFill>
        <p:spPr>
          <a:xfrm>
            <a:off x="4415950" y="1013850"/>
            <a:ext cx="4574325" cy="1613750"/>
          </a:xfrm>
          <a:prstGeom prst="rect">
            <a:avLst/>
          </a:prstGeom>
          <a:noFill/>
          <a:ln>
            <a:noFill/>
          </a:ln>
        </p:spPr>
      </p:pic>
      <p:pic>
        <p:nvPicPr>
          <p:cNvPr id="325" name="Google Shape;325;p45"/>
          <p:cNvPicPr preferRelativeResize="0"/>
          <p:nvPr/>
        </p:nvPicPr>
        <p:blipFill>
          <a:blip r:embed="rId4">
            <a:alphaModFix/>
          </a:blip>
          <a:stretch>
            <a:fillRect/>
          </a:stretch>
        </p:blipFill>
        <p:spPr>
          <a:xfrm>
            <a:off x="5267400" y="2843550"/>
            <a:ext cx="2871414" cy="1906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Mitigação das emissões</a:t>
            </a:r>
            <a:endParaRPr/>
          </a:p>
        </p:txBody>
      </p:sp>
      <p:sp>
        <p:nvSpPr>
          <p:cNvPr id="331" name="Google Shape;331;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solidFill>
                  <a:schemeClr val="accent1"/>
                </a:solidFill>
              </a:rPr>
              <a:t>‹#›</a:t>
            </a:fld>
            <a:endParaRPr>
              <a:solidFill>
                <a:schemeClr val="accent1"/>
              </a:solidFill>
            </a:endParaRPr>
          </a:p>
        </p:txBody>
      </p:sp>
      <p:sp>
        <p:nvSpPr>
          <p:cNvPr id="332" name="Google Shape;332;p46"/>
          <p:cNvSpPr txBox="1"/>
          <p:nvPr>
            <p:ph idx="1" type="body"/>
          </p:nvPr>
        </p:nvSpPr>
        <p:spPr>
          <a:xfrm>
            <a:off x="6006750" y="4624175"/>
            <a:ext cx="18132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000">
                <a:latin typeface="Arial"/>
                <a:ea typeface="Arial"/>
                <a:cs typeface="Arial"/>
                <a:sym typeface="Arial"/>
              </a:rPr>
              <a:t>Fonte: IPCC, 2007</a:t>
            </a:r>
            <a:endParaRPr sz="1000">
              <a:latin typeface="Arial"/>
              <a:ea typeface="Arial"/>
              <a:cs typeface="Arial"/>
              <a:sym typeface="Arial"/>
            </a:endParaRPr>
          </a:p>
        </p:txBody>
      </p:sp>
      <p:pic>
        <p:nvPicPr>
          <p:cNvPr id="333" name="Google Shape;333;p46"/>
          <p:cNvPicPr preferRelativeResize="0"/>
          <p:nvPr/>
        </p:nvPicPr>
        <p:blipFill>
          <a:blip r:embed="rId3">
            <a:alphaModFix/>
          </a:blip>
          <a:stretch>
            <a:fillRect/>
          </a:stretch>
        </p:blipFill>
        <p:spPr>
          <a:xfrm>
            <a:off x="604513" y="1853851"/>
            <a:ext cx="5402225" cy="3246600"/>
          </a:xfrm>
          <a:prstGeom prst="rect">
            <a:avLst/>
          </a:prstGeom>
          <a:noFill/>
          <a:ln>
            <a:noFill/>
          </a:ln>
        </p:spPr>
      </p:pic>
      <p:pic>
        <p:nvPicPr>
          <p:cNvPr id="334" name="Google Shape;334;p46"/>
          <p:cNvPicPr preferRelativeResize="0"/>
          <p:nvPr/>
        </p:nvPicPr>
        <p:blipFill>
          <a:blip r:embed="rId4">
            <a:alphaModFix/>
          </a:blip>
          <a:stretch>
            <a:fillRect/>
          </a:stretch>
        </p:blipFill>
        <p:spPr>
          <a:xfrm>
            <a:off x="6311550" y="1168050"/>
            <a:ext cx="2727324" cy="2045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Precificação do carbono</a:t>
            </a:r>
            <a:endParaRPr/>
          </a:p>
        </p:txBody>
      </p:sp>
      <p:sp>
        <p:nvSpPr>
          <p:cNvPr id="340" name="Google Shape;340;p47"/>
          <p:cNvSpPr txBox="1"/>
          <p:nvPr>
            <p:ph idx="1" type="body"/>
          </p:nvPr>
        </p:nvSpPr>
        <p:spPr>
          <a:xfrm>
            <a:off x="463750" y="2078875"/>
            <a:ext cx="2304900" cy="2261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Arial"/>
              <a:buChar char="●"/>
            </a:pPr>
            <a:r>
              <a:rPr lang="pt-BR" sz="1400">
                <a:latin typeface="Arial"/>
                <a:ea typeface="Arial"/>
                <a:cs typeface="Arial"/>
                <a:sym typeface="Arial"/>
              </a:rPr>
              <a:t>Corrupção;</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pt-BR" sz="1400">
                <a:latin typeface="Arial"/>
                <a:ea typeface="Arial"/>
                <a:cs typeface="Arial"/>
                <a:sym typeface="Arial"/>
              </a:rPr>
              <a:t>Falta de ações reais;</a:t>
            </a:r>
            <a:endParaRPr sz="1400">
              <a:latin typeface="Arial"/>
              <a:ea typeface="Arial"/>
              <a:cs typeface="Arial"/>
              <a:sym typeface="Arial"/>
            </a:endParaRPr>
          </a:p>
        </p:txBody>
      </p:sp>
      <p:sp>
        <p:nvSpPr>
          <p:cNvPr id="341" name="Google Shape;341;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42" name="Google Shape;342;p47"/>
          <p:cNvPicPr preferRelativeResize="0"/>
          <p:nvPr/>
        </p:nvPicPr>
        <p:blipFill>
          <a:blip r:embed="rId3">
            <a:alphaModFix/>
          </a:blip>
          <a:stretch>
            <a:fillRect/>
          </a:stretch>
        </p:blipFill>
        <p:spPr>
          <a:xfrm>
            <a:off x="2832286" y="1853850"/>
            <a:ext cx="6013088" cy="1718025"/>
          </a:xfrm>
          <a:prstGeom prst="rect">
            <a:avLst/>
          </a:prstGeom>
          <a:noFill/>
          <a:ln>
            <a:noFill/>
          </a:ln>
        </p:spPr>
      </p:pic>
      <p:pic>
        <p:nvPicPr>
          <p:cNvPr id="343" name="Google Shape;343;p47"/>
          <p:cNvPicPr preferRelativeResize="0"/>
          <p:nvPr/>
        </p:nvPicPr>
        <p:blipFill>
          <a:blip r:embed="rId4">
            <a:alphaModFix/>
          </a:blip>
          <a:stretch>
            <a:fillRect/>
          </a:stretch>
        </p:blipFill>
        <p:spPr>
          <a:xfrm>
            <a:off x="2949000" y="3571875"/>
            <a:ext cx="5733979" cy="1177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Matrizes energéticas</a:t>
            </a:r>
            <a:endParaRPr/>
          </a:p>
        </p:txBody>
      </p:sp>
      <p:sp>
        <p:nvSpPr>
          <p:cNvPr id="349" name="Google Shape;349;p48"/>
          <p:cNvSpPr txBox="1"/>
          <p:nvPr>
            <p:ph idx="1" type="body"/>
          </p:nvPr>
        </p:nvSpPr>
        <p:spPr>
          <a:xfrm>
            <a:off x="729450" y="2078875"/>
            <a:ext cx="33606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Font typeface="Arial"/>
              <a:buChar char="●"/>
            </a:pPr>
            <a:r>
              <a:rPr lang="pt-BR">
                <a:latin typeface="Arial"/>
                <a:ea typeface="Arial"/>
                <a:cs typeface="Arial"/>
                <a:sym typeface="Arial"/>
              </a:rPr>
              <a:t>Desafio atual: Manter e aumentar a participação de fontes alternativas na matriz brasileira;</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Importância da eficiência energética;</a:t>
            </a:r>
            <a:endParaRPr>
              <a:latin typeface="Arial"/>
              <a:ea typeface="Arial"/>
              <a:cs typeface="Arial"/>
              <a:sym typeface="Arial"/>
            </a:endParaRPr>
          </a:p>
          <a:p>
            <a:pPr indent="-311150" lvl="0" marL="457200" rtl="0" algn="l">
              <a:spcBef>
                <a:spcPts val="0"/>
              </a:spcBef>
              <a:spcAft>
                <a:spcPts val="0"/>
              </a:spcAft>
              <a:buSzPts val="1300"/>
              <a:buFont typeface="Arial"/>
              <a:buChar char="●"/>
            </a:pPr>
            <a:r>
              <a:rPr lang="pt-BR">
                <a:latin typeface="Arial"/>
                <a:ea typeface="Arial"/>
                <a:cs typeface="Arial"/>
                <a:sym typeface="Arial"/>
              </a:rPr>
              <a:t>Potencial de cada país;</a:t>
            </a:r>
            <a:endParaRPr>
              <a:latin typeface="Arial"/>
              <a:ea typeface="Arial"/>
              <a:cs typeface="Arial"/>
              <a:sym typeface="Arial"/>
            </a:endParaRPr>
          </a:p>
        </p:txBody>
      </p:sp>
      <p:sp>
        <p:nvSpPr>
          <p:cNvPr id="350" name="Google Shape;350;p4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51" name="Google Shape;351;p48"/>
          <p:cNvPicPr preferRelativeResize="0"/>
          <p:nvPr/>
        </p:nvPicPr>
        <p:blipFill>
          <a:blip r:embed="rId3">
            <a:alphaModFix/>
          </a:blip>
          <a:stretch>
            <a:fillRect/>
          </a:stretch>
        </p:blipFill>
        <p:spPr>
          <a:xfrm>
            <a:off x="4090000" y="2776300"/>
            <a:ext cx="5053999" cy="1973550"/>
          </a:xfrm>
          <a:prstGeom prst="rect">
            <a:avLst/>
          </a:prstGeom>
          <a:noFill/>
          <a:ln>
            <a:noFill/>
          </a:ln>
        </p:spPr>
      </p:pic>
      <p:pic>
        <p:nvPicPr>
          <p:cNvPr id="352" name="Google Shape;352;p48"/>
          <p:cNvPicPr preferRelativeResize="0"/>
          <p:nvPr/>
        </p:nvPicPr>
        <p:blipFill>
          <a:blip r:embed="rId4">
            <a:alphaModFix/>
          </a:blip>
          <a:stretch>
            <a:fillRect/>
          </a:stretch>
        </p:blipFill>
        <p:spPr>
          <a:xfrm>
            <a:off x="5513741" y="599475"/>
            <a:ext cx="3164059" cy="1973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Matrizes energéticas</a:t>
            </a:r>
            <a:endParaRPr/>
          </a:p>
        </p:txBody>
      </p:sp>
      <p:sp>
        <p:nvSpPr>
          <p:cNvPr id="358" name="Google Shape;358;p4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359" name="Google Shape;359;p4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360" name="Google Shape;360;p49"/>
          <p:cNvPicPr preferRelativeResize="0"/>
          <p:nvPr/>
        </p:nvPicPr>
        <p:blipFill>
          <a:blip r:embed="rId3">
            <a:alphaModFix/>
          </a:blip>
          <a:stretch>
            <a:fillRect/>
          </a:stretch>
        </p:blipFill>
        <p:spPr>
          <a:xfrm>
            <a:off x="201523" y="1833598"/>
            <a:ext cx="4346351" cy="3073100"/>
          </a:xfrm>
          <a:prstGeom prst="rect">
            <a:avLst/>
          </a:prstGeom>
          <a:noFill/>
          <a:ln>
            <a:noFill/>
          </a:ln>
        </p:spPr>
      </p:pic>
      <p:pic>
        <p:nvPicPr>
          <p:cNvPr id="361" name="Google Shape;361;p49"/>
          <p:cNvPicPr preferRelativeResize="0"/>
          <p:nvPr/>
        </p:nvPicPr>
        <p:blipFill>
          <a:blip r:embed="rId4">
            <a:alphaModFix/>
          </a:blip>
          <a:stretch>
            <a:fillRect/>
          </a:stretch>
        </p:blipFill>
        <p:spPr>
          <a:xfrm>
            <a:off x="4908200" y="932000"/>
            <a:ext cx="3509959" cy="3817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0"/>
          <p:cNvSpPr txBox="1"/>
          <p:nvPr>
            <p:ph type="title"/>
          </p:nvPr>
        </p:nvSpPr>
        <p:spPr>
          <a:xfrm>
            <a:off x="727800" y="392900"/>
            <a:ext cx="7688400" cy="73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Referências</a:t>
            </a:r>
            <a:endParaRPr/>
          </a:p>
        </p:txBody>
      </p:sp>
      <p:sp>
        <p:nvSpPr>
          <p:cNvPr id="367" name="Google Shape;367;p50"/>
          <p:cNvSpPr txBox="1"/>
          <p:nvPr/>
        </p:nvSpPr>
        <p:spPr>
          <a:xfrm>
            <a:off x="912575" y="1388100"/>
            <a:ext cx="7665900" cy="3361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3C4245"/>
              </a:buClr>
              <a:buSzPts val="1100"/>
              <a:buAutoNum type="arabicPeriod"/>
            </a:pPr>
            <a:r>
              <a:rPr lang="pt-BR" sz="1100">
                <a:solidFill>
                  <a:srgbClr val="3C4245"/>
                </a:solidFill>
                <a:uFill>
                  <a:noFill/>
                </a:uFill>
                <a:hlinkClick r:id="rId3"/>
              </a:rPr>
              <a:t>https</a:t>
            </a:r>
            <a:r>
              <a:rPr lang="pt-BR" sz="1100" u="sng">
                <a:solidFill>
                  <a:schemeClr val="hlink"/>
                </a:solidFill>
                <a:hlinkClick r:id="rId4"/>
              </a:rPr>
              <a:t>://www.who.int/news-room/fact-sheets/detail/climate-change-and-health</a:t>
            </a:r>
            <a:r>
              <a:rPr lang="pt-BR" sz="1100">
                <a:solidFill>
                  <a:srgbClr val="3C4245"/>
                </a:solidFill>
              </a:rPr>
              <a:t>.</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u="sng">
                <a:solidFill>
                  <a:schemeClr val="hlink"/>
                </a:solidFill>
                <a:hlinkClick r:id="rId5"/>
              </a:rPr>
              <a:t>https://public.wmo.int/en/resources/bulletin/disaster-related-displacement-changing-climate</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IPCC, “Global Warming of 1.5ºC”</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PBMC, “Base Científica das Mudanças Climáticas”</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PBMC, “Impactos, Vulnerabilidades e Adaptação”</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PBMC, ”Mitigação das Mudanças Climáticas”</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ALBERT, S. et al 2016 “Interactions between sea-level rise and wave exposure on reef island dynamics in the Solomon Islands” Environ. Res. Lett. 11 054011</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u="sng">
                <a:solidFill>
                  <a:schemeClr val="hlink"/>
                </a:solidFill>
                <a:hlinkClick r:id="rId6"/>
              </a:rPr>
              <a:t>https://www.wwf.org.br/natureza_brasileira/reducao_de_impactos2/clima/mudancas_climaticas2/</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RYAN, S. et al 2019 “Global expansion and redistribution of Aedes-borne virus transmission risk with climate change” PLoS Negl Trop Dis 13(3): e0007213.</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u="sng">
                <a:solidFill>
                  <a:schemeClr val="hlink"/>
                </a:solidFill>
                <a:hlinkClick r:id="rId7"/>
              </a:rPr>
              <a:t>https://climate.nasa.gov/resources/global-warming/</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a:solidFill>
                  <a:srgbClr val="3C4245"/>
                </a:solidFill>
              </a:rPr>
              <a:t>Empresa Brasileira de Pesquisa Agropecuária Ministério da Agricultura, Pecuária e Abastecimento “VISÃO 2030 O Futuro da Agricultura Brasileira”</a:t>
            </a:r>
            <a:endParaRPr sz="1100">
              <a:solidFill>
                <a:srgbClr val="3C4245"/>
              </a:solidFill>
            </a:endParaRPr>
          </a:p>
          <a:p>
            <a:pPr indent="-298450" lvl="0" marL="457200" rtl="0" algn="l">
              <a:spcBef>
                <a:spcPts val="0"/>
              </a:spcBef>
              <a:spcAft>
                <a:spcPts val="0"/>
              </a:spcAft>
              <a:buClr>
                <a:srgbClr val="3C4245"/>
              </a:buClr>
              <a:buSzPts val="1100"/>
              <a:buAutoNum type="arabicPeriod"/>
            </a:pPr>
            <a:r>
              <a:rPr lang="pt-BR" sz="1100" u="sng">
                <a:solidFill>
                  <a:schemeClr val="hlink"/>
                </a:solidFill>
                <a:hlinkClick r:id="rId8"/>
              </a:rPr>
              <a:t>https://www.nationalgeographicbrasil.com/meio-ambiente/2019/04/mudancas-climaticas-pesca-peixes-reducao-populacao-oceano-aquecimento-global-comercio-industria-cardume</a:t>
            </a:r>
            <a:endParaRPr sz="1100">
              <a:solidFill>
                <a:srgbClr val="3C4245"/>
              </a:solidFill>
            </a:endParaRPr>
          </a:p>
          <a:p>
            <a:pPr indent="-298450" lvl="0" marL="457200" rtl="0" algn="l">
              <a:lnSpc>
                <a:spcPct val="115000"/>
              </a:lnSpc>
              <a:spcBef>
                <a:spcPts val="0"/>
              </a:spcBef>
              <a:spcAft>
                <a:spcPts val="0"/>
              </a:spcAft>
              <a:buClr>
                <a:srgbClr val="3C4245"/>
              </a:buClr>
              <a:buSzPts val="1100"/>
              <a:buAutoNum type="arabicPeriod"/>
            </a:pPr>
            <a:r>
              <a:rPr lang="pt-BR" sz="950">
                <a:solidFill>
                  <a:srgbClr val="32322F"/>
                </a:solidFill>
                <a:latin typeface="Trebuchet MS"/>
                <a:ea typeface="Trebuchet MS"/>
                <a:cs typeface="Trebuchet MS"/>
                <a:sym typeface="Trebuchet MS"/>
              </a:rPr>
              <a:t>Plagányi, Éva “Climate change impacts on fisherie” Science (New York, N.Y.), 01 2019, Vol.363(6430), pp.930-931</a:t>
            </a:r>
            <a:endParaRPr sz="950">
              <a:solidFill>
                <a:srgbClr val="32322F"/>
              </a:solidFill>
              <a:latin typeface="Trebuchet MS"/>
              <a:ea typeface="Trebuchet MS"/>
              <a:cs typeface="Trebuchet MS"/>
              <a:sym typeface="Trebuchet MS"/>
            </a:endParaRPr>
          </a:p>
          <a:p>
            <a:pPr indent="-288925" lvl="0" marL="457200" rtl="0" algn="l">
              <a:lnSpc>
                <a:spcPct val="115000"/>
              </a:lnSpc>
              <a:spcBef>
                <a:spcPts val="0"/>
              </a:spcBef>
              <a:spcAft>
                <a:spcPts val="0"/>
              </a:spcAft>
              <a:buClr>
                <a:srgbClr val="32322F"/>
              </a:buClr>
              <a:buSzPts val="950"/>
              <a:buFont typeface="Trebuchet MS"/>
              <a:buAutoNum type="arabicPeriod"/>
            </a:pPr>
            <a:r>
              <a:rPr lang="pt-BR" sz="950">
                <a:solidFill>
                  <a:srgbClr val="32322F"/>
                </a:solidFill>
                <a:latin typeface="Trebuchet MS"/>
                <a:ea typeface="Trebuchet MS"/>
                <a:cs typeface="Trebuchet MS"/>
                <a:sym typeface="Trebuchet MS"/>
              </a:rPr>
              <a:t>https://politica.estadao.com.br/blogs/coluna-do-estadao/em-artigo-flavio-bolsonaro-e-marcio-bittar-classificam-aquecimento-global-como-discurso-apocaliptico/?fbclid=IwAR1N5pjnVZr_JZHtznzlR0EwoK8g7p14eV8XOzgo_A_RXjrGu_R2M7K6NCo</a:t>
            </a:r>
            <a:endParaRPr sz="950">
              <a:solidFill>
                <a:srgbClr val="32322F"/>
              </a:solidFill>
              <a:latin typeface="Trebuchet MS"/>
              <a:ea typeface="Trebuchet MS"/>
              <a:cs typeface="Trebuchet MS"/>
              <a:sym typeface="Trebuchet MS"/>
            </a:endParaRPr>
          </a:p>
          <a:p>
            <a:pPr indent="0" lvl="0" marL="457200" rtl="0" algn="l">
              <a:spcBef>
                <a:spcPts val="0"/>
              </a:spcBef>
              <a:spcAft>
                <a:spcPts val="0"/>
              </a:spcAft>
              <a:buNone/>
            </a:pPr>
            <a:r>
              <a:t/>
            </a:r>
            <a:endParaRPr sz="1100">
              <a:solidFill>
                <a:srgbClr val="3C4245"/>
              </a:solidFill>
            </a:endParaRPr>
          </a:p>
        </p:txBody>
      </p:sp>
      <p:sp>
        <p:nvSpPr>
          <p:cNvPr id="368" name="Google Shape;368;p5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1"/>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Dúvidas?</a:t>
            </a:r>
            <a:endParaRPr/>
          </a:p>
        </p:txBody>
      </p:sp>
      <p:sp>
        <p:nvSpPr>
          <p:cNvPr id="374" name="Google Shape;374;p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Definição</a:t>
            </a:r>
            <a:endParaRPr/>
          </a:p>
        </p:txBody>
      </p:sp>
      <p:sp>
        <p:nvSpPr>
          <p:cNvPr id="106" name="Google Shape;106;p1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marR="0" rtl="0" algn="just">
              <a:lnSpc>
                <a:spcPct val="115000"/>
              </a:lnSpc>
              <a:spcBef>
                <a:spcPts val="0"/>
              </a:spcBef>
              <a:spcAft>
                <a:spcPts val="1600"/>
              </a:spcAft>
              <a:buNone/>
            </a:pPr>
            <a:r>
              <a:rPr lang="pt-BR" sz="1400">
                <a:solidFill>
                  <a:srgbClr val="222222"/>
                </a:solidFill>
                <a:latin typeface="Arial"/>
                <a:ea typeface="Arial"/>
                <a:cs typeface="Arial"/>
                <a:sym typeface="Arial"/>
              </a:rPr>
              <a:t>Aquecimento global é o aumento da temperatura média dos oceanos e da camada de ar próxima à superfície da Terra que pode ser consequência de causas naturais e atividades humanas. Isto se deve principalmente ao aumento das emissões de gases na atmosfera que causam o efeito estufa, principalmente o dióxido de carbono (CO2). </a:t>
            </a:r>
            <a:endParaRPr sz="1400"/>
          </a:p>
        </p:txBody>
      </p:sp>
      <p:sp>
        <p:nvSpPr>
          <p:cNvPr id="107" name="Google Shape;107;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2"/>
          <p:cNvSpPr txBox="1"/>
          <p:nvPr>
            <p:ph type="title"/>
          </p:nvPr>
        </p:nvSpPr>
        <p:spPr>
          <a:xfrm>
            <a:off x="729450" y="1322450"/>
            <a:ext cx="7688400" cy="89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Recomendações dos seminaristas</a:t>
            </a:r>
            <a:endParaRPr/>
          </a:p>
        </p:txBody>
      </p:sp>
      <p:sp>
        <p:nvSpPr>
          <p:cNvPr id="380" name="Google Shape;380;p5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
        <p:nvSpPr>
          <p:cNvPr id="381" name="Google Shape;381;p52"/>
          <p:cNvSpPr txBox="1"/>
          <p:nvPr/>
        </p:nvSpPr>
        <p:spPr>
          <a:xfrm>
            <a:off x="729450" y="2219050"/>
            <a:ext cx="7806600" cy="253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ato"/>
              <a:buChar char="●"/>
            </a:pPr>
            <a:r>
              <a:rPr lang="pt-BR">
                <a:latin typeface="Lato"/>
                <a:ea typeface="Lato"/>
                <a:cs typeface="Lato"/>
                <a:sym typeface="Lato"/>
              </a:rPr>
              <a:t>Aquecimento Global | Nerdologia:  Disponível em: </a:t>
            </a:r>
            <a:r>
              <a:rPr lang="pt-BR" u="sng">
                <a:solidFill>
                  <a:schemeClr val="hlink"/>
                </a:solidFill>
                <a:latin typeface="Lato"/>
                <a:ea typeface="Lato"/>
                <a:cs typeface="Lato"/>
                <a:sym typeface="Lato"/>
                <a:hlinkClick r:id="rId3"/>
              </a:rPr>
              <a:t>https://www.youtube.com/watch?v=8sovsUzYZFM&amp;t=376s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Documentário “One Strange Rock” (2018-): Disponível na Netflix</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Documentário “Our Planet” (2019): Disponível na Netflix</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Aquecimento global x Mudança climática</a:t>
            </a:r>
            <a:endParaRPr/>
          </a:p>
        </p:txBody>
      </p:sp>
      <p:sp>
        <p:nvSpPr>
          <p:cNvPr id="113" name="Google Shape;113;p17"/>
          <p:cNvSpPr txBox="1"/>
          <p:nvPr>
            <p:ph idx="1" type="body"/>
          </p:nvPr>
        </p:nvSpPr>
        <p:spPr>
          <a:xfrm>
            <a:off x="729450" y="2078875"/>
            <a:ext cx="7688700" cy="87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400">
                <a:solidFill>
                  <a:srgbClr val="222222"/>
                </a:solidFill>
                <a:latin typeface="Arial"/>
                <a:ea typeface="Arial"/>
                <a:cs typeface="Arial"/>
                <a:sym typeface="Arial"/>
              </a:rPr>
              <a:t>“Mudanças climáticas” levam em conta, além do aquecimento global, outros efeitos além do aquecimento global como o aumento do nível do mar, derretimento das calotas polares, eventos climáticos extremos, entre outros;</a:t>
            </a:r>
            <a:endParaRPr sz="1400"/>
          </a:p>
        </p:txBody>
      </p:sp>
      <p:sp>
        <p:nvSpPr>
          <p:cNvPr id="114" name="Google Shape;114;p17"/>
          <p:cNvSpPr txBox="1"/>
          <p:nvPr>
            <p:ph type="title"/>
          </p:nvPr>
        </p:nvSpPr>
        <p:spPr>
          <a:xfrm>
            <a:off x="727650" y="28963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Efeito Estufa</a:t>
            </a:r>
            <a:endParaRPr/>
          </a:p>
        </p:txBody>
      </p:sp>
      <p:sp>
        <p:nvSpPr>
          <p:cNvPr id="115" name="Google Shape;115;p17"/>
          <p:cNvSpPr txBox="1"/>
          <p:nvPr>
            <p:ph idx="1" type="body"/>
          </p:nvPr>
        </p:nvSpPr>
        <p:spPr>
          <a:xfrm>
            <a:off x="729450" y="3431575"/>
            <a:ext cx="7688700" cy="87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400">
                <a:solidFill>
                  <a:srgbClr val="222222"/>
                </a:solidFill>
                <a:latin typeface="Arial"/>
                <a:ea typeface="Arial"/>
                <a:cs typeface="Arial"/>
                <a:sym typeface="Arial"/>
              </a:rPr>
              <a:t>O Efeito estufa corresponde a uma camada de gases que cobre a superfície da terra, é um fenômeno natural fundamental para manutenção da vida na Terra, pois sem ela o planeta poderia se tornar muito frio, inviabilizando a sobrevivência de diversas espécies.</a:t>
            </a:r>
            <a:endParaRPr sz="1400"/>
          </a:p>
        </p:txBody>
      </p:sp>
      <p:sp>
        <p:nvSpPr>
          <p:cNvPr id="116" name="Google Shape;116;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8"/>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Causas</a:t>
            </a:r>
            <a:endParaRPr/>
          </a:p>
        </p:txBody>
      </p:sp>
      <p:sp>
        <p:nvSpPr>
          <p:cNvPr id="122" name="Google Shape;122;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Emissões e Aquecimento</a:t>
            </a:r>
            <a:endParaRPr/>
          </a:p>
        </p:txBody>
      </p:sp>
      <p:pic>
        <p:nvPicPr>
          <p:cNvPr id="128" name="Google Shape;128;p19"/>
          <p:cNvPicPr preferRelativeResize="0"/>
          <p:nvPr/>
        </p:nvPicPr>
        <p:blipFill>
          <a:blip r:embed="rId3">
            <a:alphaModFix/>
          </a:blip>
          <a:stretch>
            <a:fillRect/>
          </a:stretch>
        </p:blipFill>
        <p:spPr>
          <a:xfrm>
            <a:off x="995175" y="2068225"/>
            <a:ext cx="2534076" cy="2984850"/>
          </a:xfrm>
          <a:prstGeom prst="rect">
            <a:avLst/>
          </a:prstGeom>
          <a:noFill/>
          <a:ln>
            <a:noFill/>
          </a:ln>
        </p:spPr>
      </p:pic>
      <p:pic>
        <p:nvPicPr>
          <p:cNvPr id="129" name="Google Shape;129;p19"/>
          <p:cNvPicPr preferRelativeResize="0"/>
          <p:nvPr/>
        </p:nvPicPr>
        <p:blipFill>
          <a:blip r:embed="rId4">
            <a:alphaModFix/>
          </a:blip>
          <a:stretch>
            <a:fillRect/>
          </a:stretch>
        </p:blipFill>
        <p:spPr>
          <a:xfrm>
            <a:off x="4586426" y="2006250"/>
            <a:ext cx="4213906" cy="2984850"/>
          </a:xfrm>
          <a:prstGeom prst="rect">
            <a:avLst/>
          </a:prstGeom>
          <a:noFill/>
          <a:ln>
            <a:noFill/>
          </a:ln>
        </p:spPr>
      </p:pic>
      <p:sp>
        <p:nvSpPr>
          <p:cNvPr id="130" name="Google Shape;130;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Aerossóis</a:t>
            </a:r>
            <a:endParaRPr/>
          </a:p>
        </p:txBody>
      </p:sp>
      <p:sp>
        <p:nvSpPr>
          <p:cNvPr id="136" name="Google Shape;136;p20"/>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Arial"/>
              <a:buChar char="●"/>
            </a:pPr>
            <a:r>
              <a:rPr lang="pt-BR" sz="1400">
                <a:latin typeface="Arial"/>
                <a:ea typeface="Arial"/>
                <a:cs typeface="Arial"/>
                <a:sym typeface="Arial"/>
              </a:rPr>
              <a:t>O que são;</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pt-BR" sz="1400">
                <a:latin typeface="Arial"/>
                <a:ea typeface="Arial"/>
                <a:cs typeface="Arial"/>
                <a:sym typeface="Arial"/>
              </a:rPr>
              <a:t>Aerossóis</a:t>
            </a:r>
            <a:r>
              <a:rPr lang="pt-BR" sz="1400">
                <a:latin typeface="Arial"/>
                <a:ea typeface="Arial"/>
                <a:cs typeface="Arial"/>
                <a:sym typeface="Arial"/>
              </a:rPr>
              <a:t> naturais;</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pt-BR" sz="1400">
                <a:latin typeface="Arial"/>
                <a:ea typeface="Arial"/>
                <a:cs typeface="Arial"/>
                <a:sym typeface="Arial"/>
              </a:rPr>
              <a:t>Emissão de Poluentes;</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pt-BR" sz="1400">
                <a:latin typeface="Arial"/>
                <a:ea typeface="Arial"/>
                <a:cs typeface="Arial"/>
                <a:sym typeface="Arial"/>
              </a:rPr>
              <a:t>Black Carbon (fuligem);</a:t>
            </a:r>
            <a:endParaRPr sz="1400">
              <a:latin typeface="Arial"/>
              <a:ea typeface="Arial"/>
              <a:cs typeface="Arial"/>
              <a:sym typeface="Arial"/>
            </a:endParaRPr>
          </a:p>
          <a:p>
            <a:pPr indent="0" lvl="0" marL="457200" rtl="0" algn="l">
              <a:spcBef>
                <a:spcPts val="1600"/>
              </a:spcBef>
              <a:spcAft>
                <a:spcPts val="1600"/>
              </a:spcAft>
              <a:buNone/>
            </a:pPr>
            <a:r>
              <a:t/>
            </a:r>
            <a:endParaRPr sz="1400">
              <a:latin typeface="Arial"/>
              <a:ea typeface="Arial"/>
              <a:cs typeface="Arial"/>
              <a:sym typeface="Arial"/>
            </a:endParaRPr>
          </a:p>
        </p:txBody>
      </p:sp>
      <p:sp>
        <p:nvSpPr>
          <p:cNvPr id="137" name="Google Shape;137;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138" name="Google Shape;138;p20"/>
          <p:cNvPicPr preferRelativeResize="0"/>
          <p:nvPr/>
        </p:nvPicPr>
        <p:blipFill>
          <a:blip r:embed="rId3">
            <a:alphaModFix/>
          </a:blip>
          <a:stretch>
            <a:fillRect/>
          </a:stretch>
        </p:blipFill>
        <p:spPr>
          <a:xfrm>
            <a:off x="4808874" y="3358825"/>
            <a:ext cx="2450875" cy="1627350"/>
          </a:xfrm>
          <a:prstGeom prst="rect">
            <a:avLst/>
          </a:prstGeom>
          <a:noFill/>
          <a:ln>
            <a:noFill/>
          </a:ln>
        </p:spPr>
      </p:pic>
      <p:pic>
        <p:nvPicPr>
          <p:cNvPr id="139" name="Google Shape;139;p20"/>
          <p:cNvPicPr preferRelativeResize="0"/>
          <p:nvPr/>
        </p:nvPicPr>
        <p:blipFill>
          <a:blip r:embed="rId4">
            <a:alphaModFix/>
          </a:blip>
          <a:stretch>
            <a:fillRect/>
          </a:stretch>
        </p:blipFill>
        <p:spPr>
          <a:xfrm>
            <a:off x="4808875" y="614750"/>
            <a:ext cx="2450875" cy="26304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Desmatamento</a:t>
            </a:r>
            <a:endParaRPr/>
          </a:p>
        </p:txBody>
      </p:sp>
      <p:sp>
        <p:nvSpPr>
          <p:cNvPr id="145" name="Google Shape;145;p2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t-BR"/>
              <a:t>Fluxo de CO2 para a atmosfera;</a:t>
            </a:r>
            <a:endParaRPr/>
          </a:p>
          <a:p>
            <a:pPr indent="-311150" lvl="0" marL="457200" rtl="0" algn="l">
              <a:spcBef>
                <a:spcPts val="0"/>
              </a:spcBef>
              <a:spcAft>
                <a:spcPts val="0"/>
              </a:spcAft>
              <a:buSzPts val="1300"/>
              <a:buChar char="●"/>
            </a:pPr>
            <a:r>
              <a:rPr lang="pt-BR"/>
              <a:t>Mudanças nos ciclos higrológicos;</a:t>
            </a:r>
            <a:endParaRPr/>
          </a:p>
        </p:txBody>
      </p:sp>
      <p:sp>
        <p:nvSpPr>
          <p:cNvPr id="146" name="Google Shape;146;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pt-BR"/>
              <a:t>‹#›</a:t>
            </a:fld>
            <a:endParaRPr/>
          </a:p>
        </p:txBody>
      </p:sp>
      <p:pic>
        <p:nvPicPr>
          <p:cNvPr id="147" name="Google Shape;147;p21"/>
          <p:cNvPicPr preferRelativeResize="0"/>
          <p:nvPr/>
        </p:nvPicPr>
        <p:blipFill>
          <a:blip r:embed="rId3">
            <a:alphaModFix/>
          </a:blip>
          <a:stretch>
            <a:fillRect/>
          </a:stretch>
        </p:blipFill>
        <p:spPr>
          <a:xfrm>
            <a:off x="5114188" y="1046313"/>
            <a:ext cx="3781425" cy="2924175"/>
          </a:xfrm>
          <a:prstGeom prst="rect">
            <a:avLst/>
          </a:prstGeom>
          <a:noFill/>
          <a:ln>
            <a:noFill/>
          </a:ln>
        </p:spPr>
      </p:pic>
      <p:pic>
        <p:nvPicPr>
          <p:cNvPr id="148" name="Google Shape;148;p21"/>
          <p:cNvPicPr preferRelativeResize="0"/>
          <p:nvPr/>
        </p:nvPicPr>
        <p:blipFill>
          <a:blip r:embed="rId4">
            <a:alphaModFix/>
          </a:blip>
          <a:stretch>
            <a:fillRect/>
          </a:stretch>
        </p:blipFill>
        <p:spPr>
          <a:xfrm>
            <a:off x="424650" y="2724150"/>
            <a:ext cx="4290999" cy="2210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